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9" r:id="rId8"/>
    <p:sldId id="268" r:id="rId9"/>
    <p:sldId id="276" r:id="rId10"/>
    <p:sldId id="269" r:id="rId11"/>
    <p:sldId id="270" r:id="rId12"/>
    <p:sldId id="264" r:id="rId13"/>
    <p:sldId id="277" r:id="rId14"/>
    <p:sldId id="278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Preparing for Command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self-assessment…you’ve already done three!</a:t>
            </a:r>
          </a:p>
          <a:p>
            <a:pPr lvl="1"/>
            <a:r>
              <a:rPr lang="en-US" dirty="0"/>
              <a:t>How to prepare yourself for the challenge of command</a:t>
            </a:r>
          </a:p>
          <a:p>
            <a:pPr lvl="1"/>
            <a:r>
              <a:rPr lang="en-US" dirty="0"/>
              <a:t>How to prepare for your mission responsibilities</a:t>
            </a:r>
          </a:p>
          <a:p>
            <a:pPr lvl="1"/>
            <a:r>
              <a:rPr lang="en-US" dirty="0"/>
              <a:t>How to prepare for situations which you may face.</a:t>
            </a:r>
          </a:p>
          <a:p>
            <a:endParaRPr lang="en-US" dirty="0"/>
          </a:p>
          <a:p>
            <a:r>
              <a:rPr lang="en-US" dirty="0"/>
              <a:t>Contemplate steps for future improvement.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Prepare for leadership as a flight commander.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Prepare for mission responsibilities as a flight commander.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Prepare for unknown and unknowable situations as a flight commander.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Command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the handout: 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Answer twenty (20) tough questions that get at the heart of leadership – your readiness for command.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we will discuss your results.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answer this question: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200" dirty="0"/>
              <a:t>Why are the items on this list important?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present your results.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1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Why are the items on this list important?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/>
              <a:t>(No, you don’t have to share your results.)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5" y="1067679"/>
            <a:ext cx="3651934" cy="384197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Preparing for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your mission responsibilities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begins with understanding…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22961"/>
            <a:ext cx="4709602" cy="3586689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You must:</a:t>
            </a:r>
          </a:p>
          <a:p>
            <a:pPr lvl="3"/>
            <a:endParaRPr lang="en-US" dirty="0"/>
          </a:p>
          <a:p>
            <a:pPr lvl="0"/>
            <a:r>
              <a:rPr lang="en-US" sz="2000" dirty="0"/>
              <a:t>understand the mission and vision of your squadron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understand how your flight supports the squadron’s mission and vision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establish flight’s goals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Mission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the </a:t>
            </a:r>
            <a:r>
              <a:rPr lang="en-US" i="1" dirty="0"/>
              <a:t>Preparing for the Mission Exercise Guide</a:t>
            </a:r>
          </a:p>
          <a:p>
            <a:pPr lvl="4"/>
            <a:endParaRPr lang="en-US" dirty="0"/>
          </a:p>
          <a:p>
            <a:r>
              <a:rPr lang="en-US" dirty="0"/>
              <a:t>Individually…</a:t>
            </a:r>
          </a:p>
          <a:p>
            <a:pPr lvl="1"/>
            <a:r>
              <a:rPr lang="en-US" dirty="0"/>
              <a:t>Answer the questions you can</a:t>
            </a:r>
          </a:p>
          <a:p>
            <a:pPr lvl="1"/>
            <a:r>
              <a:rPr lang="en-US" dirty="0"/>
              <a:t>Identify gaps in your knowledge (e.g., “Clarification Needed”)</a:t>
            </a:r>
          </a:p>
          <a:p>
            <a:pPr marL="2114103" lvl="4" indent="-342900"/>
            <a:endParaRPr lang="en-US" dirty="0"/>
          </a:p>
          <a:p>
            <a:pPr marL="400036" indent="-342900"/>
            <a:r>
              <a:rPr lang="en-US" dirty="0"/>
              <a:t>As a small group…</a:t>
            </a:r>
          </a:p>
          <a:p>
            <a:pPr marL="799985" lvl="1" indent="-342900"/>
            <a:r>
              <a:rPr lang="en-US" dirty="0"/>
              <a:t>Ask questions. Discuss.  Help each other develop a way ahead.</a:t>
            </a:r>
          </a:p>
          <a:p>
            <a:pPr marL="799985" lvl="1" indent="-342900"/>
            <a:r>
              <a:rPr lang="en-US" dirty="0"/>
              <a:t>No </a:t>
            </a:r>
            <a:r>
              <a:rPr lang="en-US" dirty="0" err="1"/>
              <a:t>outbrief</a:t>
            </a:r>
            <a:r>
              <a:rPr lang="en-US" dirty="0"/>
              <a:t> required.</a:t>
            </a:r>
          </a:p>
          <a:p>
            <a:pPr marL="457085" lvl="1" indent="0" algn="ctr">
              <a:buNone/>
            </a:pPr>
            <a:endParaRPr lang="en-US" sz="1100" dirty="0"/>
          </a:p>
          <a:p>
            <a:pPr marL="457085" lvl="1" indent="0" algn="ctr">
              <a:buNone/>
            </a:pPr>
            <a:r>
              <a:rPr lang="en-US" dirty="0"/>
              <a:t>Fifteen (15) minutes – then another exercise</a:t>
            </a:r>
          </a:p>
          <a:p>
            <a:pPr marL="799985" lvl="1" indent="-34290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situations are known</a:t>
            </a:r>
          </a:p>
          <a:p>
            <a:pPr lvl="3"/>
            <a:endParaRPr lang="en-US" dirty="0"/>
          </a:p>
          <a:p>
            <a:pPr lvl="4"/>
            <a:endParaRPr lang="en-US" dirty="0"/>
          </a:p>
          <a:p>
            <a:endParaRPr lang="en-US" dirty="0"/>
          </a:p>
          <a:p>
            <a:r>
              <a:rPr lang="en-US" dirty="0"/>
              <a:t>Some are unknown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are unknowable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461" y="1067679"/>
            <a:ext cx="5040342" cy="3841972"/>
          </a:xfrm>
        </p:spPr>
        <p:txBody>
          <a:bodyPr/>
          <a:lstStyle/>
          <a:p>
            <a:pPr marL="0" indent="-457200">
              <a:buNone/>
            </a:pPr>
            <a:r>
              <a:rPr lang="en-US" sz="2000" dirty="0"/>
              <a:t>…predictable and likely problems you will face, often due to a weakness of some sort.</a:t>
            </a:r>
          </a:p>
          <a:p>
            <a:pPr marL="0" indent="-457200">
              <a:buNone/>
            </a:pPr>
            <a:endParaRPr lang="en-US" sz="2000" dirty="0"/>
          </a:p>
          <a:p>
            <a:pPr marL="0" indent="-457200">
              <a:buNone/>
            </a:pPr>
            <a:endParaRPr lang="en-US" sz="2000" dirty="0"/>
          </a:p>
          <a:p>
            <a:pPr marL="0" indent="-457200">
              <a:buNone/>
            </a:pPr>
            <a:r>
              <a:rPr lang="en-US" sz="2000" dirty="0"/>
              <a:t>…threats you can predict, but don’t know when they will happen.  An organization may face these threats in the future.</a:t>
            </a:r>
          </a:p>
          <a:p>
            <a:pPr marL="0" indent="-457200">
              <a:buNone/>
            </a:pPr>
            <a:endParaRPr lang="en-US" sz="2000" dirty="0"/>
          </a:p>
          <a:p>
            <a:pPr marL="0" indent="-457200">
              <a:buNone/>
            </a:pPr>
            <a:r>
              <a:rPr lang="en-US" sz="2000" dirty="0"/>
              <a:t>…unpredictable, completely off-the-charts problems that you haven’t ever thought of.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the Unknown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06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Unknown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Review the </a:t>
            </a:r>
            <a:r>
              <a:rPr lang="en-US" sz="2000" i="1" dirty="0"/>
              <a:t>Preparing for the Unknown Exercise Guide</a:t>
            </a:r>
          </a:p>
          <a:p>
            <a:pPr lvl="1"/>
            <a:r>
              <a:rPr lang="en-US" sz="1600" dirty="0"/>
              <a:t>Designed for you to review now and to help you do a SWOT analysis on your flight</a:t>
            </a:r>
          </a:p>
          <a:p>
            <a:pPr lvl="1"/>
            <a:r>
              <a:rPr lang="en-US" sz="1600" dirty="0"/>
              <a:t>Complete as part of your PDP</a:t>
            </a:r>
          </a:p>
          <a:p>
            <a:pPr lvl="4"/>
            <a:endParaRPr lang="en-US" sz="1400" dirty="0"/>
          </a:p>
          <a:p>
            <a:pPr marL="2114103" lvl="4" indent="-342900"/>
            <a:endParaRPr lang="en-US" sz="1400" dirty="0"/>
          </a:p>
          <a:p>
            <a:pPr marL="400036" indent="-342900"/>
            <a:r>
              <a:rPr lang="en-US" sz="2000" dirty="0"/>
              <a:t>As a small group…</a:t>
            </a:r>
          </a:p>
          <a:p>
            <a:pPr marL="799985" lvl="1" indent="-342900"/>
            <a:r>
              <a:rPr lang="en-US" sz="1800" dirty="0"/>
              <a:t>Ask questions. Discuss.  Help each other develop a way ahead.  Are there any </a:t>
            </a:r>
            <a:r>
              <a:rPr lang="en-US" sz="1800" dirty="0" err="1"/>
              <a:t>blindspots</a:t>
            </a:r>
            <a:r>
              <a:rPr lang="en-US" sz="1800" dirty="0"/>
              <a:t>? </a:t>
            </a:r>
          </a:p>
          <a:p>
            <a:pPr marL="799985" lvl="1" indent="-342900"/>
            <a:r>
              <a:rPr lang="en-US" sz="1800" dirty="0"/>
              <a:t>No </a:t>
            </a:r>
            <a:r>
              <a:rPr lang="en-US" sz="1800" dirty="0" err="1"/>
              <a:t>outbrief</a:t>
            </a:r>
            <a:r>
              <a:rPr lang="en-US" sz="1800"/>
              <a:t> required</a:t>
            </a:r>
            <a:endParaRPr lang="en-US" sz="1050" dirty="0"/>
          </a:p>
          <a:p>
            <a:pPr marL="457085" lvl="1" indent="0" algn="ctr">
              <a:buNone/>
            </a:pPr>
            <a:r>
              <a:rPr lang="en-US" sz="1800" dirty="0"/>
              <a:t>Ten (10) minutes – then wrap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35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0F96A3-96AB-456D-B656-412CBE612C97}"/>
</file>

<file path=customXml/itemProps2.xml><?xml version="1.0" encoding="utf-8"?>
<ds:datastoreItem xmlns:ds="http://schemas.openxmlformats.org/officeDocument/2006/customXml" ds:itemID="{95F28783-BA58-4438-82CE-F918F18FA9D8}"/>
</file>

<file path=customXml/itemProps3.xml><?xml version="1.0" encoding="utf-8"?>
<ds:datastoreItem xmlns:ds="http://schemas.openxmlformats.org/officeDocument/2006/customXml" ds:itemID="{E17CFCA5-578C-4ABD-8722-D8B4A8B874F2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462</Words>
  <Application>Microsoft Office PowerPoint</Application>
  <PresentationFormat>On-screen Show (16:9)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Preparing for Command</vt:lpstr>
      <vt:lpstr>Objectives</vt:lpstr>
      <vt:lpstr>The Challenge of Command Survey</vt:lpstr>
      <vt:lpstr>Small Group Discussion</vt:lpstr>
      <vt:lpstr>Large Group Discussion</vt:lpstr>
      <vt:lpstr>Preparing for the Mission</vt:lpstr>
      <vt:lpstr>Preparing for the Mission Exercise</vt:lpstr>
      <vt:lpstr>Preparing for the Unknown</vt:lpstr>
      <vt:lpstr>Preparing for the Unknown Exercise</vt:lpstr>
      <vt:lpstr>What’s Next?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2022-05-18T22:12:16Z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CFAF78A4-FD84-49ED-951C-C6086A38214A</vt:lpwstr>
  </property>
  <property fmtid="{D5CDD505-2E9C-101B-9397-08002B2CF9AE}" pid="3" name="ArticulatePath">
    <vt:lpwstr>Preparing for Command (slides)</vt:lpwstr>
  </property>
  <property fmtid="{D5CDD505-2E9C-101B-9397-08002B2CF9AE}" pid="4" name="ContentTypeId">
    <vt:lpwstr>0x0101007AEA15A561888C4191BBD2D4FDF49D90</vt:lpwstr>
  </property>
</Properties>
</file>